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8" r:id="rId5"/>
    <p:sldId id="269" r:id="rId6"/>
    <p:sldId id="272" r:id="rId7"/>
    <p:sldId id="273" r:id="rId8"/>
    <p:sldId id="274" r:id="rId9"/>
    <p:sldId id="260" r:id="rId10"/>
    <p:sldId id="275" r:id="rId11"/>
    <p:sldId id="276" r:id="rId12"/>
    <p:sldId id="277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6"/>
  </p:normalViewPr>
  <p:slideViewPr>
    <p:cSldViewPr snapToGrid="0">
      <p:cViewPr varScale="1">
        <p:scale>
          <a:sx n="106" d="100"/>
          <a:sy n="106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077E-3C35-4A27-A2F9-A4677E3D0144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24A84-4972-4B14-8B37-AC2D8C2E8A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315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8766-1109-4170-97CC-8152E32859C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B78-13EF-47A1-98EE-6A3579AF2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20C2CE-D169-E35C-9292-BB13E5FAC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0D52D-A8D0-19FF-7433-258BF40E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2F6940-79A8-082E-5FE0-276BCDF8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69D6CB-8F8B-B319-E4CF-44AAC42C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8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DFCA4-29F7-096D-141C-0F84D77F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73AAB2B-D0EA-EE08-DFDA-F3966FB8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3703E8-E052-1F0B-598D-AEE94976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7E19D9-F872-27D1-A6F3-1F3D56DF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AD10AD-1C1B-44B6-7D73-B5A5CD3F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71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7E5BC3-F681-5D85-42F3-6991025E8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4ED694-531C-8189-710A-EF827303D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3A37FE-5AD1-D4B0-4E30-1FE9AEC9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2A75DE-50EC-E391-9CED-82313FD1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C00B1DE-F983-9920-B799-A7CAE98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44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F4DAB-5159-8EFD-B57A-0B8190A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4D7CCF-6DE2-06D7-872A-3C31D54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723CD1-A130-ABC6-1500-AD59F7F9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89E95A0-AEC8-08DD-C4A8-FF063AD4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E47FC3-A7E1-EE58-83B0-71B95D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5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E9CF-41CA-1DD2-BB41-0758FF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A0B8865-EF20-0E3E-6D60-1D67F9457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76A526A-1C78-D01D-03ED-A0A3AD81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C9AF4F-F5D1-4CF2-E866-F422C531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BC1F5D0-3345-63BB-CB01-25BAAFD6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464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75EA-7A61-B159-4266-D64BDE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F419DE-E17F-3DB3-B742-23E795E01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2FC9A6F-A91A-00EF-55A5-A31D3673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F704C6-14D4-03F0-C2C6-31526B92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148789A-4A68-B3B7-E61D-F5E1419E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904640-CBFF-DC18-43F7-7626CC55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1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F0544-4028-5A86-1281-7227CF53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A86C48D-83E8-499C-F92F-EDDB7A14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C8CA9BD-9274-8C4B-7DD8-F86157F6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1B06061-1FFA-BA75-450B-3907DEAB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E09B65-5F94-E058-850F-823FBE16B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683A62D-36A1-05D0-D131-61F0B48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AEA898-D417-D9D6-7F1D-4FD7AF98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EBA3365-6528-D036-C343-A584B285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415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7C70F-A677-3133-2336-9B5E1F0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2FD291F-2E74-960C-0C51-5BD9777B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5849CA9-037F-1F00-17AF-2FE505C1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BC2BCB0-F7EF-0F23-2B06-D3C9CCA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6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DCFFB26-D906-3B5F-8EA8-C23DDE41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5911255-901D-6DC3-18C6-3A147588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B222B1D-D8FF-6365-F4F2-FF31A71F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75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B8A3B-3985-A2AF-AB1A-93BAED32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9E2657-D308-3A66-E223-1B5E44EE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CEAC3F-DD92-F2E1-3C7E-ACCDF0DC7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3D72675-217B-5A62-DF91-7370B118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06D7BBD-0E74-FD30-5807-6A04A2C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1D22CE6-5AD7-466E-BB08-F7FEFD42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720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DEFD5-0649-6D62-A67B-ACF20173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ECCC8CA-2456-575A-1221-78CB809D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6110BD-945F-58A6-BCAC-C8FAD110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885005B-BDE7-E9BF-F13D-5FCEAE3B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5F4C05-6C7C-D7D9-710E-F0320C8E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3E6AC8A-FF7B-FC9C-BB5E-B2D58F61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BCFFCAF-954F-8A66-364C-FD44E69B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BA63B3-6BCC-F5D9-603C-F74C8B1E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0E25FDE-37BE-D75E-5D2E-3C977B90F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7CF9F-5F8C-304C-8803-13707BE914E6}" type="datetimeFigureOut">
              <a:rPr lang="da-DK" smtClean="0"/>
              <a:t>06-01-2025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E09D32-CEF6-5111-4A1D-CF9EE055B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DEF90-F199-BEA7-E241-C8700D82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3EF62-AF29-BA42-83B0-C0B2C0D6812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08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8FE91-5732-8F7A-0785-A9781D15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02555"/>
            <a:ext cx="9144000" cy="2387600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temperature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BCBD98-87FF-290B-4C18-0707D9AD7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DC9E8D4-70AC-3237-277E-E1BEE56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959042"/>
            <a:ext cx="11106805" cy="3470877"/>
          </a:xfrm>
          <a:prstGeom prst="rect">
            <a:avLst/>
          </a:prstGeom>
        </p:spPr>
      </p:pic>
      <p:pic>
        <p:nvPicPr>
          <p:cNvPr id="7" name="Billede 6" descr="Et billede, der indeholder skærmbillede, Kurve, linje/række, diagram&#10;&#10;Automatisk genereret beskrivelse">
            <a:extLst>
              <a:ext uri="{FF2B5EF4-FFF2-40B4-BE49-F238E27FC236}">
                <a16:creationId xmlns:a16="http://schemas.microsoft.com/office/drawing/2014/main" id="{9E24D619-AED9-D0E9-AB64-75AC2302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30" y="4429919"/>
            <a:ext cx="6443738" cy="23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BD913-0C9F-976C-A369-D474248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36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/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up a system of relaxed atoms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 MD-simulation for several temperatures.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thermally averaged energies,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function of temperature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44E2BF-E759-BF79-4C17-B5133CF90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2" y="930729"/>
                <a:ext cx="7873834" cy="1815882"/>
              </a:xfrm>
              <a:prstGeom prst="rect">
                <a:avLst/>
              </a:prstGeom>
              <a:blipFill>
                <a:blip r:embed="rId3"/>
                <a:stretch>
                  <a:fillRect l="-1286" t="-3472" r="-1286"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Billede 13">
            <a:extLst>
              <a:ext uri="{FF2B5EF4-FFF2-40B4-BE49-F238E27FC236}">
                <a16:creationId xmlns:a16="http://schemas.microsoft.com/office/drawing/2014/main" id="{2D1B0F1D-73F3-A3E9-A49A-25DBF9A4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1592"/>
            <a:ext cx="12192000" cy="33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F0F414-3FFC-A871-04D9-E39909E017E8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11" name="Pladsholder til indhold 10" descr="Et billede, der indeholder linje/række, diagram, tekst, Kurve&#10;&#10;Automatisk genereret beskrivelse">
            <a:extLst>
              <a:ext uri="{FF2B5EF4-FFF2-40B4-BE49-F238E27FC236}">
                <a16:creationId xmlns:a16="http://schemas.microsoft.com/office/drawing/2014/main" id="{7513A821-218E-7D28-1145-2CEF78A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9" y="3795816"/>
            <a:ext cx="10894845" cy="2905292"/>
          </a:xfrm>
          <a:prstGeom prst="rect">
            <a:avLst/>
          </a:prstGeom>
        </p:spPr>
      </p:pic>
      <p:pic>
        <p:nvPicPr>
          <p:cNvPr id="12" name="Pladsholder til indhold 6" descr="Et billede, der indeholder linje/række, skærmbillede, tekst, diagram&#10;&#10;Automatisk genereret beskrivelse">
            <a:extLst>
              <a:ext uri="{FF2B5EF4-FFF2-40B4-BE49-F238E27FC236}">
                <a16:creationId xmlns:a16="http://schemas.microsoft.com/office/drawing/2014/main" id="{24DD723A-5078-EC6C-5946-B745DF0E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9" y="716092"/>
            <a:ext cx="10894841" cy="2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/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equipartition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𝑎𝑡𝑜𝑚</m:t>
                        </m:r>
                      </m:sub>
                    </m:sSub>
                    <m:sSub>
                      <m:sSubPr>
                        <m:ctrlP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</m:sub>
                    </m:sSub>
                    <m:r>
                      <a:rPr lang="da-D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effectively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gone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solid- to gas-</a:t>
                </a:r>
                <a:r>
                  <a:rPr lang="da-DK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da-D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</a:t>
                </a:r>
                <a:endParaRPr lang="da-DK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B42D715C-EDD9-4663-AE62-2C2A9C0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4" y="1102859"/>
                <a:ext cx="8334397" cy="1562479"/>
              </a:xfrm>
              <a:prstGeom prst="rect">
                <a:avLst/>
              </a:prstGeom>
              <a:blipFill>
                <a:blip r:embed="rId4"/>
                <a:stretch>
                  <a:fillRect l="-1218" t="-4032" r="-609" b="-104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el 1">
            <a:extLst>
              <a:ext uri="{FF2B5EF4-FFF2-40B4-BE49-F238E27FC236}">
                <a16:creationId xmlns:a16="http://schemas.microsoft.com/office/drawing/2014/main" id="{CE6D6E4A-764E-9E78-FAEC-93C165F51E5A}"/>
              </a:ext>
            </a:extLst>
          </p:cNvPr>
          <p:cNvSpPr txBox="1">
            <a:spLocks/>
          </p:cNvSpPr>
          <p:nvPr/>
        </p:nvSpPr>
        <p:spPr>
          <a:xfrm>
            <a:off x="838200" y="-255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phase transition of simple molecule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4756E2-4645-81C2-1FD9-B82BFD3F7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954770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395"/>
            <a:ext cx="10515600" cy="1325563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phenomena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7349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02121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CA250-FB4F-77CE-47BF-E244BC68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2165D7-D826-A4AA-AC4A-0B282AE6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Understand how to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temperature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&amp; Metropolis Monte Carlo sampling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 simulations (MD-simulations)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53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852B7-61A9-1DE4-9332-CCB759BA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summary of statistical physics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C1CAE1-0662-0BF4-A6E2-09A4CDC5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4144"/>
            <a:ext cx="10114297" cy="258476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DD2B214-2D54-C733-AF5F-DF753481C2AB}"/>
              </a:ext>
            </a:extLst>
          </p:cNvPr>
          <p:cNvSpPr txBox="1"/>
          <p:nvPr/>
        </p:nvSpPr>
        <p:spPr>
          <a:xfrm>
            <a:off x="838200" y="1584356"/>
            <a:ext cx="6793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Canonical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Boltzmann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statistics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Hairy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Monte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carlo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sampling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3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186EF-3375-888D-E68C-0ED958EB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284E6-3061-0C52-01C3-C3D8ED82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9" y="1253331"/>
            <a:ext cx="10515600" cy="4351338"/>
          </a:xfrm>
        </p:spPr>
        <p:txBody>
          <a:bodyPr/>
          <a:lstStyle/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comings: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Y(x)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6937A1F-9CE7-ED30-1B14-A9A7806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6" y="3754924"/>
            <a:ext cx="10813967" cy="2763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B70276-475F-9D67-9E9B-7D7BC4EA3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302" y="1172677"/>
            <a:ext cx="5554424" cy="23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70E0-95C5-0334-B8EC-51BCD763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sampling &amp;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Monte Carlo sampling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Metropolis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Monte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carlo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Markov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Chain &amp;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detailed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balance</a:t>
                </a:r>
              </a:p>
              <a:p>
                <a:pPr lvl="1"/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Propose new position: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𝑅𝑁𝐷</m:t>
                    </m:r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</m:t>
                        </m:r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Boltzmann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statistics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comings: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Timescales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lvl="1"/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transitions?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MD simulations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D7027B3-4514-BBF0-3A10-8E15C9FA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185" y="147875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lede 4">
            <a:extLst>
              <a:ext uri="{FF2B5EF4-FFF2-40B4-BE49-F238E27FC236}">
                <a16:creationId xmlns:a16="http://schemas.microsoft.com/office/drawing/2014/main" id="{4B1FEA75-6739-5AD7-B5C5-2A337BD8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5390"/>
            <a:ext cx="12192000" cy="25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8CBF-0DFC-8CE2-5731-745905E3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Molecular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 (MD) – Simulations: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N2 integration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verlet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Thermostat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velocities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da-D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501A9D-F44D-42D7-4ADC-CDC52B7E8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5DFABB0-B021-F81C-A454-4A52333AC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648" y="1825625"/>
            <a:ext cx="4381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2AE0E-A591-D31C-CDD2-79A639E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14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Euler integration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74C0B8-BB6F-E509-A26E-4A7629F1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2790"/>
            <a:ext cx="10515600" cy="4351338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Integration of N2 + thermostat</a:t>
            </a:r>
          </a:p>
        </p:txBody>
      </p:sp>
      <p:pic>
        <p:nvPicPr>
          <p:cNvPr id="5" name="Billede 4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52963169-0C77-00A4-129E-CD5FB7AC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35" y="1830614"/>
            <a:ext cx="9883773" cy="2117951"/>
          </a:xfrm>
          <a:prstGeom prst="rect">
            <a:avLst/>
          </a:prstGeom>
        </p:spPr>
      </p:pic>
      <p:pic>
        <p:nvPicPr>
          <p:cNvPr id="7" name="Billede 6" descr="Et billede, der indeholder tekst, diagram, Kurve, linje/række&#10;&#10;Automatisk genereret beskrivelse">
            <a:extLst>
              <a:ext uri="{FF2B5EF4-FFF2-40B4-BE49-F238E27FC236}">
                <a16:creationId xmlns:a16="http://schemas.microsoft.com/office/drawing/2014/main" id="{27B87CEB-155D-77F8-44DD-A44035CE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40" y="4215153"/>
            <a:ext cx="9883768" cy="2117950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305DA797-2DC1-5BEB-E56E-19FA8C32EF7A}"/>
              </a:ext>
            </a:extLst>
          </p:cNvPr>
          <p:cNvCxnSpPr/>
          <p:nvPr/>
        </p:nvCxnSpPr>
        <p:spPr>
          <a:xfrm>
            <a:off x="162208" y="4079193"/>
            <a:ext cx="1165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44749CB3-F723-614D-55E6-23E884215EF5}"/>
              </a:ext>
            </a:extLst>
          </p:cNvPr>
          <p:cNvSpPr txBox="1"/>
          <p:nvPr/>
        </p:nvSpPr>
        <p:spPr>
          <a:xfrm>
            <a:off x="612259" y="2357554"/>
            <a:ext cx="97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439181D-57B7-E55A-850C-E7E775222959}"/>
              </a:ext>
            </a:extLst>
          </p:cNvPr>
          <p:cNvSpPr txBox="1"/>
          <p:nvPr/>
        </p:nvSpPr>
        <p:spPr>
          <a:xfrm>
            <a:off x="494678" y="46899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40555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585B2-1387-9066-C591-A1C8B045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 integration + thermostat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DFD0F827-0C5B-93F8-AC49-5A18D0AE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97" y="2545540"/>
            <a:ext cx="3227230" cy="3005131"/>
          </a:xfrm>
        </p:spPr>
      </p:pic>
      <p:pic>
        <p:nvPicPr>
          <p:cNvPr id="7" name="Billede 6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84C9BAF1-B6B0-32BE-03C2-8921E4D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" y="2222186"/>
            <a:ext cx="4826674" cy="4494501"/>
          </a:xfrm>
          <a:prstGeom prst="rect">
            <a:avLst/>
          </a:prstGeom>
        </p:spPr>
      </p:pic>
      <p:pic>
        <p:nvPicPr>
          <p:cNvPr id="9" name="Billede 8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A405FFBA-75B1-43CB-AD30-3208976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63" y="2155508"/>
            <a:ext cx="4969884" cy="4627855"/>
          </a:xfrm>
          <a:prstGeom prst="rect">
            <a:avLst/>
          </a:prstGeom>
        </p:spPr>
      </p:pic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1A833AA8-EE24-84DC-C94C-68B46E6131FF}"/>
              </a:ext>
            </a:extLst>
          </p:cNvPr>
          <p:cNvCxnSpPr>
            <a:cxnSpLocks/>
          </p:cNvCxnSpPr>
          <p:nvPr/>
        </p:nvCxnSpPr>
        <p:spPr>
          <a:xfrm>
            <a:off x="5461802" y="4379562"/>
            <a:ext cx="11620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A2ADDBB4-72B9-03D6-AEF0-798484EB243E}"/>
              </a:ext>
            </a:extLst>
          </p:cNvPr>
          <p:cNvSpPr txBox="1"/>
          <p:nvPr/>
        </p:nvSpPr>
        <p:spPr>
          <a:xfrm>
            <a:off x="5433676" y="349506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on 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thermostat</a:t>
            </a:r>
          </a:p>
        </p:txBody>
      </p:sp>
    </p:spTree>
    <p:extLst>
      <p:ext uri="{BB962C8B-B14F-4D97-AF65-F5344CB8AC3E}">
        <p14:creationId xmlns:p14="http://schemas.microsoft.com/office/powerpoint/2010/main" val="121471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BDC51-B632-719E-D8EB-5E40E2C1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 Montecarlo vs. MD-simulation</a:t>
            </a:r>
            <a:endParaRPr lang="en-US" noProof="0" dirty="0"/>
          </a:p>
        </p:txBody>
      </p:sp>
      <p:pic>
        <p:nvPicPr>
          <p:cNvPr id="15" name="Pladsholder til indhold 14">
            <a:extLst>
              <a:ext uri="{FF2B5EF4-FFF2-40B4-BE49-F238E27FC236}">
                <a16:creationId xmlns:a16="http://schemas.microsoft.com/office/drawing/2014/main" id="{B831FBA5-AA07-D4C3-109D-E6AA6A61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930275"/>
            <a:ext cx="7772400" cy="2826328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A905E61-0850-93CC-131D-624D4D02E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4031673"/>
            <a:ext cx="7772400" cy="2826327"/>
          </a:xfrm>
          <a:prstGeom prst="rect">
            <a:avLst/>
          </a:prstGeom>
        </p:spPr>
      </p:pic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8A29EA6C-4BC5-0228-6967-22E607EE8C46}"/>
              </a:ext>
            </a:extLst>
          </p:cNvPr>
          <p:cNvCxnSpPr>
            <a:cxnSpLocks/>
          </p:cNvCxnSpPr>
          <p:nvPr/>
        </p:nvCxnSpPr>
        <p:spPr>
          <a:xfrm>
            <a:off x="1926772" y="3888263"/>
            <a:ext cx="85888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2984076A-1A9D-156D-5155-E4290795F64E}"/>
              </a:ext>
            </a:extLst>
          </p:cNvPr>
          <p:cNvSpPr txBox="1"/>
          <p:nvPr/>
        </p:nvSpPr>
        <p:spPr>
          <a:xfrm>
            <a:off x="603268" y="2024433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b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CA8B6C31-97EE-4EBB-22C1-FB4B454B1AAC}"/>
              </a:ext>
            </a:extLst>
          </p:cNvPr>
          <p:cNvSpPr txBox="1"/>
          <p:nvPr/>
        </p:nvSpPr>
        <p:spPr>
          <a:xfrm>
            <a:off x="220438" y="523346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MD-simulations</a:t>
            </a:r>
          </a:p>
        </p:txBody>
      </p:sp>
    </p:spTree>
    <p:extLst>
      <p:ext uri="{BB962C8B-B14F-4D97-AF65-F5344CB8AC3E}">
        <p14:creationId xmlns:p14="http://schemas.microsoft.com/office/powerpoint/2010/main" val="2860725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268</Words>
  <Application>Microsoft Office PowerPoint</Application>
  <PresentationFormat>Widescreen</PresentationFormat>
  <Paragraphs>50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Office-tema</vt:lpstr>
      <vt:lpstr>Simulation of temperature</vt:lpstr>
      <vt:lpstr>Outline</vt:lpstr>
      <vt:lpstr>Brief summary of statistical physics</vt:lpstr>
      <vt:lpstr>Monte Carlo sampling &amp; Metropolis Monte Carlo sampling</vt:lpstr>
      <vt:lpstr>Monte Carlo sampling &amp; Metropolis Monte Carlo sampling</vt:lpstr>
      <vt:lpstr>Molecular Dynamics (MD) – Simulations:</vt:lpstr>
      <vt:lpstr>Velocity verlet vs. Euler integration</vt:lpstr>
      <vt:lpstr>N2 integration + thermostat</vt:lpstr>
      <vt:lpstr>Metropolis Montecarlo vs. MD-simulation</vt:lpstr>
      <vt:lpstr>Find phase transition of simple molecule</vt:lpstr>
      <vt:lpstr>PowerPoint-præsentation</vt:lpstr>
      <vt:lpstr>PowerPoint-præsentation</vt:lpstr>
      <vt:lpstr>Another phenomena: Simulated annealing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33</cp:revision>
  <dcterms:created xsi:type="dcterms:W3CDTF">2024-12-17T13:42:35Z</dcterms:created>
  <dcterms:modified xsi:type="dcterms:W3CDTF">2025-01-06T01:38:16Z</dcterms:modified>
</cp:coreProperties>
</file>